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4630400" cy="8229600"/>
  <p:notesSz cx="8229600" cy="14630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Nunito Sans" panose="020B0604020202020204" charset="-52"/>
      <p:regular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650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6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svg"/><Relationship Id="rId5" Type="http://schemas.openxmlformats.org/officeDocument/2006/relationships/image" Target="../media/image6.svg"/><Relationship Id="rId10" Type="http://schemas.openxmlformats.org/officeDocument/2006/relationships/image" Target="../media/image3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0671"/>
            <a:ext cx="69528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ЭКСПЕРТНЫЕ СИСТЕМЫ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60176"/>
            <a:ext cx="75564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Разработка и исследование прототипов экспертных систем на Python и Prolog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4401264"/>
            <a:ext cx="7556421" cy="2267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Выполнил: </a:t>
            </a:r>
            <a: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Сегал Илья Михайлович</a:t>
            </a:r>
            <a:r>
              <a:rPr lang="en-US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</a:t>
            </a:r>
            <a:r>
              <a:rPr lang="en-US" sz="22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группа</a:t>
            </a:r>
            <a:r>
              <a:rPr lang="en-US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ИстБд-22</a:t>
            </a:r>
            <a:b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</a:br>
            <a:r>
              <a:rPr lang="en-US" sz="22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Руководитель</a:t>
            </a:r>
            <a:r>
              <a:rPr lang="en-US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: </a:t>
            </a:r>
            <a: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Шишкин В. В. , к.т.н. доцент технических наук</a:t>
            </a:r>
            <a:b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</a:br>
            <a:b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</a:br>
            <a:r>
              <a:rPr lang="ru-RU" sz="2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Ульяновск, 2025, УлГТУ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735" y="581144"/>
            <a:ext cx="10075783" cy="429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Особенности программирования и алгоритм (Tech Stack ES)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739735" y="1353741"/>
            <a:ext cx="2000250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Структура Python-кода:</a:t>
            </a: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39735" y="1705570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Модули знаний:</a:t>
            </a: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Описание правил и доступных технологий.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739735" y="1973342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Модуль логики:</a:t>
            </a: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Включает алгоритм диалога и механизм вывода.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739735" y="2241113"/>
            <a:ext cx="6407944" cy="227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Тестовый файл:</a:t>
            </a: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en-US" sz="10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tests_tech_stack.yaml</a:t>
            </a: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для проверки работы системы.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7490341" y="1353741"/>
            <a:ext cx="2954179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Логика алгоритма (прямой вывод):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7490341" y="1722834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01</a:t>
            </a:r>
            <a:endParaRPr lang="en-US" sz="1050" dirty="0"/>
          </a:p>
        </p:txBody>
      </p:sp>
      <p:sp>
        <p:nvSpPr>
          <p:cNvPr id="10" name="Shape 7"/>
          <p:cNvSpPr/>
          <p:nvPr/>
        </p:nvSpPr>
        <p:spPr>
          <a:xfrm>
            <a:off x="7490341" y="1940957"/>
            <a:ext cx="6407944" cy="15240"/>
          </a:xfrm>
          <a:prstGeom prst="rect">
            <a:avLst/>
          </a:prstGeom>
          <a:solidFill>
            <a:srgbClr val="FFD044"/>
          </a:solidFill>
          <a:ln/>
        </p:spPr>
      </p:sp>
      <p:sp>
        <p:nvSpPr>
          <p:cNvPr id="11" name="Text 8"/>
          <p:cNvSpPr/>
          <p:nvPr/>
        </p:nvSpPr>
        <p:spPr>
          <a:xfrm>
            <a:off x="7490341" y="2040017"/>
            <a:ext cx="171723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Сбор ответов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7490341" y="2391847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Считывание и обработка пользовательских ответов.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7490341" y="2851904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02</a:t>
            </a:r>
            <a:endParaRPr lang="en-US" sz="1050" dirty="0"/>
          </a:p>
        </p:txBody>
      </p:sp>
      <p:sp>
        <p:nvSpPr>
          <p:cNvPr id="14" name="Shape 11"/>
          <p:cNvSpPr/>
          <p:nvPr/>
        </p:nvSpPr>
        <p:spPr>
          <a:xfrm>
            <a:off x="7490341" y="3070027"/>
            <a:ext cx="6407944" cy="15240"/>
          </a:xfrm>
          <a:prstGeom prst="rect">
            <a:avLst/>
          </a:prstGeom>
          <a:solidFill>
            <a:srgbClr val="FFD044"/>
          </a:solidFill>
          <a:ln/>
        </p:spPr>
      </p:sp>
      <p:sp>
        <p:nvSpPr>
          <p:cNvPr id="15" name="Text 12"/>
          <p:cNvSpPr/>
          <p:nvPr/>
        </p:nvSpPr>
        <p:spPr>
          <a:xfrm>
            <a:off x="7490341" y="3169087"/>
            <a:ext cx="2366963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Преобразование признаков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490341" y="3520916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Конвертация ответов в набор внутренних признаков.</a:t>
            </a:r>
            <a:endParaRPr lang="en-US" sz="1050" dirty="0"/>
          </a:p>
        </p:txBody>
      </p:sp>
      <p:sp>
        <p:nvSpPr>
          <p:cNvPr id="17" name="Text 14"/>
          <p:cNvSpPr/>
          <p:nvPr/>
        </p:nvSpPr>
        <p:spPr>
          <a:xfrm>
            <a:off x="7490341" y="3980974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03</a:t>
            </a:r>
            <a:endParaRPr lang="en-US" sz="1050" dirty="0"/>
          </a:p>
        </p:txBody>
      </p:sp>
      <p:sp>
        <p:nvSpPr>
          <p:cNvPr id="18" name="Shape 15"/>
          <p:cNvSpPr/>
          <p:nvPr/>
        </p:nvSpPr>
        <p:spPr>
          <a:xfrm>
            <a:off x="7490341" y="4199096"/>
            <a:ext cx="6407944" cy="15240"/>
          </a:xfrm>
          <a:prstGeom prst="rect">
            <a:avLst/>
          </a:prstGeom>
          <a:solidFill>
            <a:srgbClr val="FFD044"/>
          </a:solidFill>
          <a:ln/>
        </p:spPr>
      </p:sp>
      <p:sp>
        <p:nvSpPr>
          <p:cNvPr id="19" name="Text 16"/>
          <p:cNvSpPr/>
          <p:nvPr/>
        </p:nvSpPr>
        <p:spPr>
          <a:xfrm>
            <a:off x="7490341" y="4298156"/>
            <a:ext cx="1717238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Фильтрация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490341" y="4649986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Исключение неподходящих вариантов по правилам.</a:t>
            </a:r>
            <a:endParaRPr lang="en-US" sz="1050" dirty="0"/>
          </a:p>
        </p:txBody>
      </p:sp>
      <p:sp>
        <p:nvSpPr>
          <p:cNvPr id="21" name="Text 18"/>
          <p:cNvSpPr/>
          <p:nvPr/>
        </p:nvSpPr>
        <p:spPr>
          <a:xfrm>
            <a:off x="7490341" y="5110043"/>
            <a:ext cx="137279" cy="1716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 Light" pitchFamily="34" charset="0"/>
                <a:ea typeface="Nunito Sans Light" pitchFamily="34" charset="-122"/>
                <a:cs typeface="Nunito Sans Light" pitchFamily="34" charset="-120"/>
              </a:rPr>
              <a:t>04</a:t>
            </a:r>
            <a:endParaRPr lang="en-US" sz="1050" dirty="0"/>
          </a:p>
        </p:txBody>
      </p:sp>
      <p:sp>
        <p:nvSpPr>
          <p:cNvPr id="22" name="Shape 19"/>
          <p:cNvSpPr/>
          <p:nvPr/>
        </p:nvSpPr>
        <p:spPr>
          <a:xfrm>
            <a:off x="7490341" y="5328166"/>
            <a:ext cx="6407944" cy="15240"/>
          </a:xfrm>
          <a:prstGeom prst="rect">
            <a:avLst/>
          </a:prstGeom>
          <a:solidFill>
            <a:srgbClr val="FFD044"/>
          </a:solidFill>
          <a:ln/>
        </p:spPr>
      </p:sp>
      <p:sp>
        <p:nvSpPr>
          <p:cNvPr id="23" name="Text 20"/>
          <p:cNvSpPr/>
          <p:nvPr/>
        </p:nvSpPr>
        <p:spPr>
          <a:xfrm>
            <a:off x="7490341" y="5427226"/>
            <a:ext cx="1814274" cy="2145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Выбор лучшего стека</a:t>
            </a:r>
            <a:endParaRPr lang="en-US" sz="1350" dirty="0"/>
          </a:p>
        </p:txBody>
      </p:sp>
      <p:sp>
        <p:nvSpPr>
          <p:cNvPr id="24" name="Text 21"/>
          <p:cNvSpPr/>
          <p:nvPr/>
        </p:nvSpPr>
        <p:spPr>
          <a:xfrm>
            <a:off x="7490341" y="5779056"/>
            <a:ext cx="6407944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Определение наиболее подходящей технологии на основе совпадений или приоритетов.</a:t>
            </a:r>
            <a:endParaRPr lang="en-US" sz="1050" dirty="0"/>
          </a:p>
        </p:txBody>
      </p:sp>
      <p:sp>
        <p:nvSpPr>
          <p:cNvPr id="25" name="Shape 22"/>
          <p:cNvSpPr/>
          <p:nvPr/>
        </p:nvSpPr>
        <p:spPr>
          <a:xfrm>
            <a:off x="7490341" y="6256377"/>
            <a:ext cx="6407944" cy="1242893"/>
          </a:xfrm>
          <a:prstGeom prst="roundRect">
            <a:avLst>
              <a:gd name="adj" fmla="val 4643"/>
            </a:avLst>
          </a:prstGeom>
          <a:solidFill>
            <a:srgbClr val="FFECB3"/>
          </a:solidFill>
          <a:ln/>
        </p:spPr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620" y="6460212"/>
            <a:ext cx="171688" cy="137279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7936587" y="6427946"/>
            <a:ext cx="5824418" cy="879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Псевдокод:</a:t>
            </a: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Для каждой технологии:   подсчитать количество совпавших критериев Выбрать технологию(и) с максимальным числом совпадений</a:t>
            </a:r>
            <a:endParaRPr lang="en-US" sz="1050" dirty="0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4024F421-9FB3-4AE9-87D7-280830C2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64" y="2986797"/>
            <a:ext cx="6091874" cy="429494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FA8AFE0-6583-4911-93FE-B3551F09F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2232" y="7752019"/>
            <a:ext cx="244792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738"/>
            <a:ext cx="130428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Экспертная система медицинской сортировки (Medical Triage, Python)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2231112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Назначение: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793790" y="2656284"/>
            <a:ext cx="7659648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Поддержка сортировки пациентов по степени срочности (triage) по набору симптомов и показателей.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793790" y="3353633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Входные данные: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793790" y="3778806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симптомы (боль, одышка, сознание и т. д.);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93790" y="4110514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показатели (температура, пульс, давление).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793790" y="4535686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Выходные категории (пример):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93790" y="4960858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«Красный» – критическое состояние;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793790" y="5292566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«Жёлтый» – средней тяжести;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93790" y="5624274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«Зелёный» – лёгкое состояние.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93790" y="6049447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Связь с файлами: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93790" y="6474619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логика triage в expertsystem_MEDICALTRIAGE.py;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93790" y="6806327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база знаний и правил в knowledge_base.py;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93790" y="7138035"/>
            <a:ext cx="765964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тесты в test_cases.yml, логика тестирования в pytestsyaml.py.</a:t>
            </a:r>
            <a:endParaRPr lang="en-US" sz="13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706B656-4AE2-4E11-8324-1A1A495D5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142" y="2966045"/>
            <a:ext cx="6367398" cy="4351268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B12EDE2-1D2F-434B-9693-8F4DBEAB0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2648" y="7648575"/>
            <a:ext cx="2447925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253" y="389930"/>
            <a:ext cx="8825627" cy="354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Особенности программирования и алгоритм (Medical Triage ES)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496253" y="1027867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Общий принцип: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496253" y="1353860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набор продукционных правил вида «ЕСЛИ </a:t>
            </a:r>
            <a:r>
              <a:rPr lang="en-US" sz="15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симптомы</a:t>
            </a:r>
            <a:endParaRPr lang="en-US" sz="1500" dirty="0">
              <a:solidFill>
                <a:srgbClr val="000000"/>
              </a:solidFill>
              <a:latin typeface="Nunito Sans" pitchFamily="34" charset="0"/>
              <a:ea typeface="Nunito Sans" pitchFamily="34" charset="-122"/>
              <a:cs typeface="Nunito Sans" pitchFamily="34" charset="-120"/>
            </a:endParaRPr>
          </a:p>
          <a:p>
            <a:pPr marL="0" indent="0" algn="l">
              <a:lnSpc>
                <a:spcPts val="14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A, B и показатель &gt; X, ТО категория triage N».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88632" y="2104104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Алгоритм работы: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496253" y="2525110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/>
            </a:pPr>
            <a:r>
              <a:rPr lang="en-US" sz="2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Опрос пользователя/ввод данных пациента;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496253" y="3047418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2"/>
            </a:pPr>
            <a:r>
              <a:rPr lang="en-US" sz="2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Перевод ответов в структурированный набор признаков;</a:t>
            </a:r>
            <a:endParaRPr lang="en-US" sz="2500" dirty="0"/>
          </a:p>
        </p:txBody>
      </p:sp>
      <p:sp>
        <p:nvSpPr>
          <p:cNvPr id="8" name="Text 6"/>
          <p:cNvSpPr/>
          <p:nvPr/>
        </p:nvSpPr>
        <p:spPr>
          <a:xfrm>
            <a:off x="496251" y="3618666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3"/>
            </a:pPr>
            <a:r>
              <a:rPr lang="en-US" sz="2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Последовательная проверка правил triage;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496252" y="4114800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4"/>
            </a:pPr>
            <a:r>
              <a:rPr lang="en-US" sz="2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Выбор наибольшей по приоритету категории (например, красный &gt; жёлтый &gt; зелёный);</a:t>
            </a:r>
            <a:endParaRPr lang="en-US" sz="2500" dirty="0"/>
          </a:p>
        </p:txBody>
      </p:sp>
      <p:sp>
        <p:nvSpPr>
          <p:cNvPr id="10" name="Text 8"/>
          <p:cNvSpPr/>
          <p:nvPr/>
        </p:nvSpPr>
        <p:spPr>
          <a:xfrm>
            <a:off x="496253" y="4622680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Font typeface="+mj-lt"/>
              <a:buAutoNum type="arabicPeriod" startAt="5"/>
            </a:pPr>
            <a:r>
              <a:rPr lang="en-US" sz="2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Вывод рекомендации.</a:t>
            </a:r>
            <a:endParaRPr lang="en-US" sz="2500" dirty="0"/>
          </a:p>
        </p:txBody>
      </p:sp>
      <p:sp>
        <p:nvSpPr>
          <p:cNvPr id="11" name="Text 9"/>
          <p:cNvSpPr/>
          <p:nvPr/>
        </p:nvSpPr>
        <p:spPr>
          <a:xfrm>
            <a:off x="7461171" y="1027867"/>
            <a:ext cx="2792968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Особенности программирования: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453550" y="1297187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разделение механизма вывода и базы </a:t>
            </a:r>
            <a:r>
              <a:rPr lang="en-US" sz="15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знаний</a:t>
            </a: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(knowledge_base.py);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461171" y="1693956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реализован набор тестов в test_cases.yml для проверки корректности правил;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7461171" y="1909776"/>
            <a:ext cx="668059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лёгкость модификации: добавление/</a:t>
            </a:r>
            <a:r>
              <a:rPr lang="en-US" sz="15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изменение</a:t>
            </a: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en-US" sz="15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правил</a:t>
            </a:r>
            <a:endParaRPr lang="en-US" sz="1500" dirty="0">
              <a:solidFill>
                <a:srgbClr val="000000"/>
              </a:solidFill>
              <a:latin typeface="Nunito Sans" pitchFamily="34" charset="0"/>
              <a:ea typeface="Nunito Sans" pitchFamily="34" charset="-122"/>
              <a:cs typeface="Nunito Sans" pitchFamily="34" charset="-120"/>
            </a:endParaRPr>
          </a:p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без переработки основного алгоритма.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3788291" y="5714561"/>
            <a:ext cx="1701760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Псевдокод triage: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3743403" y="6050542"/>
            <a:ext cx="6691789" cy="895826"/>
          </a:xfrm>
          <a:prstGeom prst="roundRect">
            <a:avLst>
              <a:gd name="adj" fmla="val 1900"/>
            </a:avLst>
          </a:prstGeom>
          <a:solidFill>
            <a:srgbClr val="F2F2F2"/>
          </a:solidFill>
          <a:ln/>
        </p:spPr>
      </p:sp>
      <p:sp>
        <p:nvSpPr>
          <p:cNvPr id="19" name="Text 16"/>
          <p:cNvSpPr/>
          <p:nvPr/>
        </p:nvSpPr>
        <p:spPr>
          <a:xfrm>
            <a:off x="4082653" y="6197942"/>
            <a:ext cx="64650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category = "зелёная"для каждого правила:  если условия выполняются:    повысить category, если приоритет правила выше текущего.</a:t>
            </a:r>
            <a:endParaRPr lang="en-US" sz="850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832DD9C-4464-444D-A4FF-EEFCEC2F5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3168" y="7604883"/>
            <a:ext cx="284797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746" y="500301"/>
            <a:ext cx="11870055" cy="5117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Экспертная система на Prolog: выбор комнатного растения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36746" y="1404938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Назначение: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636746" y="1814155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Подбор комнатного растения по условиям ухода и предпочтениям пользователя.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36746" y="2223373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Входные параметры: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36746" y="2632591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освещённость (солнечное/тень);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36746" y="2951798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частота полива;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636746" y="3271004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наличие/отсутствие животных/детей;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636746" y="3590211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желаемый размер растения.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636746" y="3999428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Реализация: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636746" y="4408646"/>
            <a:ext cx="7166491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файл 1.pl – факты и правила о растениях;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636746" y="4727853"/>
            <a:ext cx="7166491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файл plant_tests.pl – тестовые запросы и проверки, что система правильно классифицирует.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8210431" y="1404938"/>
            <a:ext cx="57908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Особенности Prolog: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8210431" y="1814155"/>
            <a:ext cx="5790843" cy="261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логическое программирование;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8210431" y="2133362"/>
            <a:ext cx="5790843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пользователю задаются вопросы, а Prolog сам подбирает решения, удовлетворяющие правилам.</a:t>
            </a:r>
            <a:endParaRPr lang="en-US" sz="12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3D9A7B1-A110-4F6C-A0F9-227F4F2CE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102" y="3909418"/>
            <a:ext cx="6919827" cy="242863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184772C-0E80-45CD-A07A-80B33F8E0E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32377" y="7590235"/>
            <a:ext cx="284797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6610" y="390168"/>
            <a:ext cx="7424737" cy="4432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Механизм вывода в Prolog и тестирование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496610" y="1188006"/>
            <a:ext cx="2971800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Принцип обратного вывода: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496610" y="1595914"/>
            <a:ext cx="6645593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Prolog использует обратный вывод: от цели (найти подходящее растение) к поиску фактов, удовлетворяющих условиям;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496610" y="2099667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механизм унификации – сопоставление термов (значений) с образцами в правилах.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496610" y="2468523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Схема работы: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496610" y="2876431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Пользователь формулирует цель: подобрать_растение(...);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496610" y="3153132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2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Prolog ищет правила, чей «ТО» совпадает с целью;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496610" y="3429833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3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Раскрывает «ЕСЛИ» и подставляет факты;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496610" y="3706535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Font typeface="+mj-lt"/>
              <a:buAutoNum type="arabicPeriod" startAt="4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При успехе возвращает варианты растений.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7495818" y="1188006"/>
            <a:ext cx="2128361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Тестирование: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495818" y="1595914"/>
            <a:ext cx="6645593" cy="4541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plant_tests.pl описаны тесты с наборами параметров, для которых ожидается определённый результат;</a:t>
            </a:r>
            <a:endParaRPr lang="en-US" sz="1100" dirty="0"/>
          </a:p>
        </p:txBody>
      </p:sp>
      <p:sp>
        <p:nvSpPr>
          <p:cNvPr id="13" name="Text 11"/>
          <p:cNvSpPr/>
          <p:nvPr/>
        </p:nvSpPr>
        <p:spPr>
          <a:xfrm>
            <a:off x="7495818" y="2099667"/>
            <a:ext cx="6645593" cy="227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это позволяет убедиться, что база знаний корректно покрывает главные cases.</a:t>
            </a:r>
            <a:endParaRPr lang="en-US" sz="11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47" y="2376368"/>
            <a:ext cx="6645593" cy="664559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9956" y="472202"/>
            <a:ext cx="10358318" cy="535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Тестирование и верификация экспертных систем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9956" y="1436370"/>
            <a:ext cx="2348032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Зачем тестировать ES: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9956" y="1875592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высокая цена ошибки (особенно в медицине);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9956" y="2209800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сложность логики и наличие большого числа правил.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9956" y="2655451"/>
            <a:ext cx="3797022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Используемые в курсовой подходы: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599956" y="3094673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YAML-тесты (tests_tech_stack.yaml, test_cases.yml) для Python-систем;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599956" y="3428881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Prolog-тесты (plant_tests.pl).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7531894" y="1436370"/>
            <a:ext cx="2689265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Что проверяется тестами: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31894" y="1875592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корректность срабатывания правил;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31894" y="2209800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отсутствие противоречивых заключений в типичных сценариях;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31894" y="2544008"/>
            <a:ext cx="650617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устойчивость к «краевым» входным данным.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31894" y="2989659"/>
            <a:ext cx="2191703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Схема тестирования:</a:t>
            </a:r>
            <a:endParaRPr lang="en-US" sz="16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894" y="3450312"/>
            <a:ext cx="857131" cy="1028581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8560356" y="3621643"/>
            <a:ext cx="214300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Входные данные</a:t>
            </a:r>
            <a:endParaRPr lang="en-US" sz="1650" dirty="0"/>
          </a:p>
        </p:txBody>
      </p:sp>
      <p:pic>
        <p:nvPicPr>
          <p:cNvPr id="1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1894" y="4478893"/>
            <a:ext cx="857131" cy="102858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8560356" y="4650224"/>
            <a:ext cx="214300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ES</a:t>
            </a:r>
            <a:endParaRPr lang="en-US" sz="1650" dirty="0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894" y="5507474"/>
            <a:ext cx="857131" cy="102858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8560356" y="5678805"/>
            <a:ext cx="2143006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Результат</a:t>
            </a:r>
            <a:endParaRPr lang="en-US" sz="1650" dirty="0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894" y="6536055"/>
            <a:ext cx="857131" cy="1028581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8560356" y="6707386"/>
            <a:ext cx="2355294" cy="267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Сравнение с эталоном</a:t>
            </a:r>
            <a:endParaRPr lang="en-US" sz="165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B9326D19-4497-4E37-9487-5C8C2B9FC7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1404" y="7624271"/>
            <a:ext cx="284797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195" y="327779"/>
            <a:ext cx="7671197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Особенности программирования экспертных систем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417195" y="998101"/>
            <a:ext cx="1590080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Ключевые принципы: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417195" y="1303615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разделение механизмов: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417195" y="1535906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механизм вывода (engine) отдельно;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417195" y="1768197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база знаний (rules/facts) отдельно;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417195" y="2000488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модульность: разные предметные области в разных модулях/файлах.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417195" y="2310289"/>
            <a:ext cx="2798802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Структуры данных в Python-системах: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417195" y="2615803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словари и списки для фактов и правил;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417195" y="2848094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перечисления/строки для категорий triage и вариантов стека.</a:t>
            </a:r>
            <a:endParaRPr lang="en-US" sz="1500" dirty="0"/>
          </a:p>
        </p:txBody>
      </p:sp>
      <p:sp>
        <p:nvSpPr>
          <p:cNvPr id="11" name="Text 9"/>
          <p:cNvSpPr/>
          <p:nvPr/>
        </p:nvSpPr>
        <p:spPr>
          <a:xfrm>
            <a:off x="338526" y="3375362"/>
            <a:ext cx="2248019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Трудности программирования: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338526" y="3680876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поддержка расширяемости (новые правила);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338526" y="3913167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разбор и обработка пользовательского ввода;</a:t>
            </a:r>
            <a:endParaRPr lang="en-US" sz="1500" dirty="0"/>
          </a:p>
        </p:txBody>
      </p:sp>
      <p:sp>
        <p:nvSpPr>
          <p:cNvPr id="14" name="Text 12"/>
          <p:cNvSpPr/>
          <p:nvPr/>
        </p:nvSpPr>
        <p:spPr>
          <a:xfrm>
            <a:off x="338526" y="4145458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объяснение пользователю, «почему» принято такое решение (подсистема объяснений – опционально).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338526" y="4455259"/>
            <a:ext cx="1585198" cy="1863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Выбранные подходы: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338526" y="4760773"/>
            <a:ext cx="6752630" cy="1906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Python + Prolog + YAML-тесты упрощают модификацию и сопровождение экспертных систем.</a:t>
            </a:r>
            <a:endParaRPr lang="en-US" sz="15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8188" y="4548425"/>
            <a:ext cx="4302212" cy="430221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700445"/>
            <a:ext cx="711922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Выводы по курсовой работе</a:t>
            </a:r>
            <a:endParaRPr lang="en-US" sz="4000" dirty="0"/>
          </a:p>
        </p:txBody>
      </p:sp>
      <p:sp>
        <p:nvSpPr>
          <p:cNvPr id="5" name="Text 2"/>
          <p:cNvSpPr/>
          <p:nvPr/>
        </p:nvSpPr>
        <p:spPr>
          <a:xfrm>
            <a:off x="793790" y="164449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Краткий итог: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93790" y="220075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реализованы несколько прототипов экспертных систем на Python и Prolog;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3790" y="259889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показано, как разделяются база знаний и механизм вывода;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93790" y="299704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продемонстрировано применение тестирования (YAML, Prolog-тесты) для верификации ES;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93790" y="339518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практика показала преимущества и ограничения экспертных систем в реальных задачах.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93790" y="395144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Чему научился автор: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93790" y="450770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проектировать структуру ES;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3790" y="4905851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формализовывать знания в виде правил;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3790" y="530399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реализовывать и проверять алгоритмы логического вывода.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93790" y="586025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Завершающая мысль: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99899" y="6646069"/>
            <a:ext cx="127367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Экспертные системы остаются важным инструментом поддержки принятия решений и базой для дальнейшего развития интеллектуальных систем.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93790" y="6416516"/>
            <a:ext cx="22860" cy="1112520"/>
          </a:xfrm>
          <a:prstGeom prst="rect">
            <a:avLst/>
          </a:prstGeom>
          <a:solidFill>
            <a:srgbClr val="FFD044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1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Актуальность темы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095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условиях стремительного роста объёма информации и усложнения процессов принятия решений, а также дефицита квалифицированных специалистов, возникает острая необходимость в автоматизации консультаций и диагностики.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E5D8B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290530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FFD044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Поддержка принятия решений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Экспертные системы помогают в ситуациях, требующих анализа больших данных и комплексных знаний.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E5D8B2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5186482" y="3290530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FFD044"/>
          </a:solidFill>
          <a:ln/>
        </p:spPr>
      </p:sp>
      <p:sp>
        <p:nvSpPr>
          <p:cNvPr id="10" name="Text 8"/>
          <p:cNvSpPr/>
          <p:nvPr/>
        </p:nvSpPr>
        <p:spPr>
          <a:xfrm>
            <a:off x="5565696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Снижение человеческого фактора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565696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Автоматизация позволяет минимизировать ошибки, связанные с усталостью или недостатком опыта.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90530"/>
            <a:ext cx="4196358" cy="2810947"/>
          </a:xfrm>
          <a:prstGeom prst="roundRect">
            <a:avLst>
              <a:gd name="adj" fmla="val 5205"/>
            </a:avLst>
          </a:prstGeom>
          <a:solidFill>
            <a:srgbClr val="FFFFFF"/>
          </a:solidFill>
          <a:ln w="30480">
            <a:solidFill>
              <a:srgbClr val="E5D8B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9609653" y="3290530"/>
            <a:ext cx="121920" cy="2810947"/>
          </a:xfrm>
          <a:prstGeom prst="roundRect">
            <a:avLst>
              <a:gd name="adj" fmla="val 78139"/>
            </a:avLst>
          </a:prstGeom>
          <a:solidFill>
            <a:srgbClr val="FFD044"/>
          </a:solidFill>
          <a:ln/>
        </p:spPr>
      </p:sp>
      <p:sp>
        <p:nvSpPr>
          <p:cNvPr id="14" name="Text 12"/>
          <p:cNvSpPr/>
          <p:nvPr/>
        </p:nvSpPr>
        <p:spPr>
          <a:xfrm>
            <a:off x="9988868" y="3547824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Круглосуточный доступ к экспертизе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988868" y="4392573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Опыт эксперта становится доступным в любое время и в любом месте, независимо от его присутствия.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635662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рамках курсовой работы реализован ряд прототипов экспертных систем в областях: выбор технологического стека, медицинская сортировка (triage) и подбор комнатного растения.</a:t>
            </a:r>
            <a:endParaRPr lang="en-US" sz="175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AB7D22E-A325-4E38-A4DC-D10096909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150" y="7791450"/>
            <a:ext cx="27622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853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7432" y="503634"/>
            <a:ext cx="427482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Понятие экспертной системы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306026" y="1188244"/>
            <a:ext cx="7683341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Экспертная система</a:t>
            </a:r>
            <a:r>
              <a:rPr lang="en-US" sz="13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– это программа, имитирующая рассуждения специалиста в узкой предметной области на основе базы знаний и механизма вывода.</a:t>
            </a:r>
            <a:endParaRPr lang="en-US" sz="1300" dirty="0"/>
          </a:p>
        </p:txBody>
      </p:sp>
      <p:sp>
        <p:nvSpPr>
          <p:cNvPr id="5" name="Shape 2"/>
          <p:cNvSpPr/>
          <p:nvPr/>
        </p:nvSpPr>
        <p:spPr>
          <a:xfrm>
            <a:off x="6127432" y="1054298"/>
            <a:ext cx="15240" cy="648891"/>
          </a:xfrm>
          <a:prstGeom prst="rect">
            <a:avLst/>
          </a:prstGeom>
          <a:solidFill>
            <a:srgbClr val="FFD044"/>
          </a:solidFill>
          <a:ln/>
        </p:spPr>
      </p:sp>
      <p:sp>
        <p:nvSpPr>
          <p:cNvPr id="6" name="Shape 3"/>
          <p:cNvSpPr/>
          <p:nvPr/>
        </p:nvSpPr>
        <p:spPr>
          <a:xfrm>
            <a:off x="6127432" y="1837134"/>
            <a:ext cx="7861935" cy="1177528"/>
          </a:xfrm>
          <a:prstGeom prst="roundRect">
            <a:avLst>
              <a:gd name="adj" fmla="val 4247"/>
            </a:avLst>
          </a:prstGeom>
          <a:solidFill>
            <a:srgbClr val="FFF2CC"/>
          </a:solidFill>
          <a:ln w="7620">
            <a:solidFill>
              <a:srgbClr val="E5D8B2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254115" y="1963817"/>
            <a:ext cx="357188" cy="357188"/>
          </a:xfrm>
          <a:prstGeom prst="roundRect">
            <a:avLst>
              <a:gd name="adj" fmla="val 25597404"/>
            </a:avLst>
          </a:prstGeom>
          <a:solidFill>
            <a:srgbClr val="FFD044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2342" y="2061924"/>
            <a:ext cx="160734" cy="1607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254115" y="2440067"/>
            <a:ext cx="1488281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База знаний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6254115" y="2697480"/>
            <a:ext cx="760857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Содержит факты и правила предметной области.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6127432" y="3133725"/>
            <a:ext cx="7861935" cy="1177528"/>
          </a:xfrm>
          <a:prstGeom prst="roundRect">
            <a:avLst>
              <a:gd name="adj" fmla="val 4247"/>
            </a:avLst>
          </a:prstGeom>
          <a:solidFill>
            <a:srgbClr val="FFF2CC"/>
          </a:solidFill>
          <a:ln w="7620">
            <a:solidFill>
              <a:srgbClr val="E5D8B2"/>
            </a:solidFill>
            <a:prstDash val="solid"/>
          </a:ln>
        </p:spPr>
      </p:sp>
      <p:sp>
        <p:nvSpPr>
          <p:cNvPr id="12" name="Shape 8"/>
          <p:cNvSpPr/>
          <p:nvPr/>
        </p:nvSpPr>
        <p:spPr>
          <a:xfrm>
            <a:off x="6254115" y="3260408"/>
            <a:ext cx="357188" cy="357188"/>
          </a:xfrm>
          <a:prstGeom prst="roundRect">
            <a:avLst>
              <a:gd name="adj" fmla="val 25597404"/>
            </a:avLst>
          </a:prstGeom>
          <a:solidFill>
            <a:srgbClr val="FFD044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52342" y="3358515"/>
            <a:ext cx="160734" cy="1607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54115" y="3736658"/>
            <a:ext cx="2264450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Механизм логического вывода</a:t>
            </a:r>
            <a:endParaRPr lang="en-US" sz="1150" dirty="0"/>
          </a:p>
        </p:txBody>
      </p:sp>
      <p:sp>
        <p:nvSpPr>
          <p:cNvPr id="15" name="Text 10"/>
          <p:cNvSpPr/>
          <p:nvPr/>
        </p:nvSpPr>
        <p:spPr>
          <a:xfrm>
            <a:off x="6254115" y="3994071"/>
            <a:ext cx="760857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Осуществляет рассуждения на основе знаний.</a:t>
            </a:r>
            <a:endParaRPr lang="en-US" sz="900" dirty="0"/>
          </a:p>
        </p:txBody>
      </p:sp>
      <p:sp>
        <p:nvSpPr>
          <p:cNvPr id="16" name="Shape 11"/>
          <p:cNvSpPr/>
          <p:nvPr/>
        </p:nvSpPr>
        <p:spPr>
          <a:xfrm>
            <a:off x="6127432" y="4430316"/>
            <a:ext cx="7861935" cy="1177528"/>
          </a:xfrm>
          <a:prstGeom prst="roundRect">
            <a:avLst>
              <a:gd name="adj" fmla="val 4247"/>
            </a:avLst>
          </a:prstGeom>
          <a:solidFill>
            <a:srgbClr val="FFF2CC"/>
          </a:solidFill>
          <a:ln w="7620">
            <a:solidFill>
              <a:srgbClr val="E5D8B2"/>
            </a:solidFill>
            <a:prstDash val="solid"/>
          </a:ln>
        </p:spPr>
      </p:sp>
      <p:sp>
        <p:nvSpPr>
          <p:cNvPr id="17" name="Shape 12"/>
          <p:cNvSpPr/>
          <p:nvPr/>
        </p:nvSpPr>
        <p:spPr>
          <a:xfrm>
            <a:off x="6254115" y="4556998"/>
            <a:ext cx="357188" cy="357188"/>
          </a:xfrm>
          <a:prstGeom prst="roundRect">
            <a:avLst>
              <a:gd name="adj" fmla="val 25597404"/>
            </a:avLst>
          </a:prstGeom>
          <a:solidFill>
            <a:srgbClr val="FFD044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52342" y="4655106"/>
            <a:ext cx="160734" cy="16073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6254115" y="5033248"/>
            <a:ext cx="2408396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Работа с неточной информацией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6254115" y="5290661"/>
            <a:ext cx="760857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Способность обрабатывать неполные или неопределенные данные.</a:t>
            </a:r>
            <a:endParaRPr lang="en-US" sz="900" dirty="0"/>
          </a:p>
        </p:txBody>
      </p:sp>
      <p:sp>
        <p:nvSpPr>
          <p:cNvPr id="21" name="Shape 15"/>
          <p:cNvSpPr/>
          <p:nvPr/>
        </p:nvSpPr>
        <p:spPr>
          <a:xfrm>
            <a:off x="6127432" y="5726906"/>
            <a:ext cx="7861935" cy="1177528"/>
          </a:xfrm>
          <a:prstGeom prst="roundRect">
            <a:avLst>
              <a:gd name="adj" fmla="val 4247"/>
            </a:avLst>
          </a:prstGeom>
          <a:solidFill>
            <a:srgbClr val="FFF2CC"/>
          </a:solidFill>
          <a:ln w="7620">
            <a:solidFill>
              <a:srgbClr val="E5D8B2"/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6254115" y="5853589"/>
            <a:ext cx="357188" cy="357188"/>
          </a:xfrm>
          <a:prstGeom prst="roundRect">
            <a:avLst>
              <a:gd name="adj" fmla="val 25597404"/>
            </a:avLst>
          </a:prstGeom>
          <a:solidFill>
            <a:srgbClr val="FFD044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52342" y="5951696"/>
            <a:ext cx="160734" cy="160734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6254115" y="6329839"/>
            <a:ext cx="1701879" cy="185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Интерактивный диалог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6254115" y="6587252"/>
            <a:ext cx="7608570" cy="190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Взаимодействие с пользователем для получения входных данных.</a:t>
            </a:r>
            <a:endParaRPr lang="en-US" sz="900" dirty="0"/>
          </a:p>
        </p:txBody>
      </p:sp>
      <p:sp>
        <p:nvSpPr>
          <p:cNvPr id="26" name="Shape 19"/>
          <p:cNvSpPr/>
          <p:nvPr/>
        </p:nvSpPr>
        <p:spPr>
          <a:xfrm>
            <a:off x="6127432" y="7038380"/>
            <a:ext cx="7861935" cy="696516"/>
          </a:xfrm>
          <a:prstGeom prst="roundRect">
            <a:avLst>
              <a:gd name="adj" fmla="val 7180"/>
            </a:avLst>
          </a:prstGeom>
          <a:solidFill>
            <a:srgbClr val="FFECB3"/>
          </a:solidFill>
          <a:ln/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6495" y="7212568"/>
            <a:ext cx="148828" cy="11906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6514386" y="7187208"/>
            <a:ext cx="7355919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Отличие от обычной программы:</a:t>
            </a: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Обычная программа жёстко реализует алгоритм; экспертная система оперирует знаниями и правилами “ЕСЛИ–ТО”.</a:t>
            </a:r>
            <a:endParaRPr lang="en-US" sz="900" dirty="0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AC51605-9A7A-424A-B901-3707677F6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16214" y="7774916"/>
            <a:ext cx="27622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33165" y="208739"/>
            <a:ext cx="6022300" cy="493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Структура экспертной системы</a:t>
            </a:r>
            <a:endParaRPr lang="en-US" sz="3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26" y="756115"/>
            <a:ext cx="9538454" cy="73592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471167" y="4129013"/>
            <a:ext cx="1663568" cy="1521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Компоненты экспертной системы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8107686" y="6782226"/>
            <a:ext cx="2474853" cy="380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База знаний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8107686" y="7270815"/>
            <a:ext cx="24748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Правила и факты системы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2941157" y="4157543"/>
            <a:ext cx="2528953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Подсистема объяснений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941157" y="5026520"/>
            <a:ext cx="25289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Объясняет выводы системы</a:t>
            </a:r>
            <a:endParaRPr lang="en-US" sz="1050" dirty="0"/>
          </a:p>
        </p:txBody>
      </p:sp>
      <p:sp>
        <p:nvSpPr>
          <p:cNvPr id="9" name="Text 6"/>
          <p:cNvSpPr/>
          <p:nvPr/>
        </p:nvSpPr>
        <p:spPr>
          <a:xfrm>
            <a:off x="3982578" y="6782226"/>
            <a:ext cx="2474853" cy="380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Рабочая память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3982578" y="7270815"/>
            <a:ext cx="2474853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Текущие данные и факты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9135580" y="4334212"/>
            <a:ext cx="2528954" cy="380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Машина вывода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135580" y="4822801"/>
            <a:ext cx="2528954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Обработка правил и логики</a:t>
            </a:r>
            <a:endParaRPr lang="en-US" sz="1050" dirty="0"/>
          </a:p>
        </p:txBody>
      </p:sp>
      <p:sp>
        <p:nvSpPr>
          <p:cNvPr id="13" name="Text 10"/>
          <p:cNvSpPr/>
          <p:nvPr/>
        </p:nvSpPr>
        <p:spPr>
          <a:xfrm>
            <a:off x="5984269" y="1608091"/>
            <a:ext cx="2542477" cy="760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Пользовательский интерфейс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5984269" y="2477068"/>
            <a:ext cx="2542477" cy="608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Ввод запросов и отображение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552569" y="8779907"/>
            <a:ext cx="13525262" cy="5050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Данная схема иллюстрирует ключевые компоненты, взаимодействующие для функционирования экспертной системы. В курсовой работе часть этих компонентов реализована программно на Python и Prolog.</a:t>
            </a:r>
            <a:endParaRPr lang="en-US" sz="12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35B2D22-77BD-4713-A36F-19CCE725B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364" y="7660362"/>
            <a:ext cx="27622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48126"/>
            <a:ext cx="10545485" cy="9121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5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Виды экспертных систем и примеры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254595" y="1650651"/>
            <a:ext cx="10616605" cy="978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Диагностические: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Выявляют неисправности или </a:t>
            </a:r>
            <a:r>
              <a:rPr lang="en-US" sz="30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болезни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endParaRPr lang="ru-RU" sz="3000" dirty="0">
              <a:solidFill>
                <a:srgbClr val="000000"/>
              </a:solidFill>
              <a:latin typeface="Nunito Sans" pitchFamily="34" charset="0"/>
              <a:ea typeface="Nunito Sans" pitchFamily="34" charset="-122"/>
              <a:cs typeface="Nunito Sans" pitchFamily="34" charset="-12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(например, медицинская диагностика, техподдержка).</a:t>
            </a:r>
            <a:endParaRPr lang="en-US" sz="3000" dirty="0"/>
          </a:p>
        </p:txBody>
      </p:sp>
      <p:sp>
        <p:nvSpPr>
          <p:cNvPr id="4" name="Text 2"/>
          <p:cNvSpPr/>
          <p:nvPr/>
        </p:nvSpPr>
        <p:spPr>
          <a:xfrm>
            <a:off x="254595" y="4114800"/>
            <a:ext cx="6807756" cy="132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Консультирующие: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Предлагают решения </a:t>
            </a:r>
            <a:r>
              <a:rPr lang="en-US" sz="30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или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рекомендации</a:t>
            </a:r>
            <a:endParaRPr lang="ru-RU" sz="3000" dirty="0">
              <a:solidFill>
                <a:srgbClr val="000000"/>
              </a:solidFill>
              <a:latin typeface="Nunito Sans" pitchFamily="34" charset="0"/>
              <a:ea typeface="Nunito Sans" pitchFamily="34" charset="-122"/>
              <a:cs typeface="Nunito Sans" pitchFamily="34" charset="-12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(например, выбор технологического стека, рекомендация продукта).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-3413166" y="2919113"/>
            <a:ext cx="17433966" cy="132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4000500" lvl="8" indent="-342900">
              <a:buSzPct val="10000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Классифицирующие: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Определяют принадлежность объекта к </a:t>
            </a:r>
            <a:r>
              <a:rPr lang="en-US" sz="30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классу</a:t>
            </a:r>
            <a:endParaRPr lang="ru-RU" sz="3000" dirty="0">
              <a:solidFill>
                <a:srgbClr val="000000"/>
              </a:solidFill>
              <a:latin typeface="Nunito Sans" pitchFamily="34" charset="0"/>
              <a:ea typeface="Nunito Sans" pitchFamily="34" charset="-122"/>
              <a:cs typeface="Nunito Sans" pitchFamily="34" charset="-120"/>
            </a:endParaRPr>
          </a:p>
          <a:p>
            <a:pPr marL="4000500" lvl="8" indent="-342900">
              <a:buSzPct val="100000"/>
              <a:buChar char="•"/>
            </a:pP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(например, определение вида растения).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254595" y="5164863"/>
            <a:ext cx="8777645" cy="1175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Планирующие: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Составляют </a:t>
            </a:r>
            <a:r>
              <a:rPr lang="en-US" sz="30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планы</a:t>
            </a: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действий</a:t>
            </a:r>
            <a:endParaRPr lang="ru-RU" sz="3000" dirty="0">
              <a:solidFill>
                <a:srgbClr val="000000"/>
              </a:solidFill>
              <a:latin typeface="Nunito Sans" pitchFamily="34" charset="0"/>
              <a:ea typeface="Nunito Sans" pitchFamily="34" charset="-122"/>
              <a:cs typeface="Nunito Sans" pitchFamily="34" charset="-120"/>
            </a:endParaRPr>
          </a:p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(например, расписания, логистика).</a:t>
            </a:r>
            <a:endParaRPr lang="en-US" sz="3000" dirty="0"/>
          </a:p>
        </p:txBody>
      </p:sp>
      <p:sp>
        <p:nvSpPr>
          <p:cNvPr id="9" name="Shape 5"/>
          <p:cNvSpPr/>
          <p:nvPr/>
        </p:nvSpPr>
        <p:spPr>
          <a:xfrm>
            <a:off x="396835" y="12077165"/>
            <a:ext cx="13836729" cy="18931"/>
          </a:xfrm>
          <a:prstGeom prst="rect">
            <a:avLst/>
          </a:prstGeom>
          <a:solidFill>
            <a:srgbClr val="000000">
              <a:alpha val="50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396835" y="12198072"/>
            <a:ext cx="13836729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00" dirty="0">
                <a:solidFill>
                  <a:srgbClr val="000000"/>
                </a:solidFill>
                <a:highlight>
                  <a:srgbClr val="FFD044"/>
                </a:highlight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рамках проекта:</a:t>
            </a:r>
            <a:r>
              <a:rPr lang="en-US" sz="7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</a:t>
            </a:r>
            <a:r>
              <a:rPr lang="en-US" sz="7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Техностек</a:t>
            </a:r>
            <a:r>
              <a:rPr lang="en-US" sz="7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– консультирующая экспертная система.</a:t>
            </a:r>
            <a:r>
              <a:rPr lang="en-US" sz="7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Triage</a:t>
            </a:r>
            <a:r>
              <a:rPr lang="en-US" sz="7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– диагностическая экспертная система.</a:t>
            </a:r>
            <a:r>
              <a:rPr lang="en-US" sz="70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Растения (Prolog)</a:t>
            </a:r>
            <a:r>
              <a:rPr lang="en-US" sz="7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– классифицирующая экспертная система.</a:t>
            </a:r>
            <a:endParaRPr lang="en-US" sz="7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BA6F41B-778B-480B-9152-326C06A37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150" y="7791450"/>
            <a:ext cx="27622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9971"/>
            <a:ext cx="12319278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Представление знаний в экспертных системах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824276"/>
            <a:ext cx="13042821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Знания в экспертных системах могут быть представлены различными способами, обеспечивающими их структурирование и обработку.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633" y="2762845"/>
            <a:ext cx="323136" cy="32313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93996" y="2756297"/>
            <a:ext cx="334708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Продукционные правила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493996" y="3222069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Формат "ЕСЛИ ... ТО ...", описывающий зависимости и действия.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0703" y="2762845"/>
            <a:ext cx="323136" cy="32313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50066" y="275629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Факты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8150066" y="3222069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Списки свойств объектов, конкретные утверждения о предметной области.</a:t>
            </a:r>
            <a:endParaRPr lang="en-US" sz="16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633" y="4349115"/>
            <a:ext cx="323136" cy="32313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93996" y="4342567"/>
            <a:ext cx="337613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Логические утверждения</a:t>
            </a:r>
            <a:endParaRPr lang="en-US" sz="2100" dirty="0"/>
          </a:p>
        </p:txBody>
      </p:sp>
      <p:sp>
        <p:nvSpPr>
          <p:cNvPr id="12" name="Text 7"/>
          <p:cNvSpPr/>
          <p:nvPr/>
        </p:nvSpPr>
        <p:spPr>
          <a:xfrm>
            <a:off x="1493996" y="4808339"/>
            <a:ext cx="5686544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Представление знаний в виде логических выражений (как в Prolog).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0703" y="4349115"/>
            <a:ext cx="323136" cy="32313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50066" y="4342567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Деревья решений</a:t>
            </a:r>
            <a:endParaRPr lang="en-US" sz="2100" dirty="0"/>
          </a:p>
        </p:txBody>
      </p:sp>
      <p:sp>
        <p:nvSpPr>
          <p:cNvPr id="15" name="Text 9"/>
          <p:cNvSpPr/>
          <p:nvPr/>
        </p:nvSpPr>
        <p:spPr>
          <a:xfrm>
            <a:off x="8150066" y="4808339"/>
            <a:ext cx="568654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Иерархическая структура для принятия решений.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116925" y="5982772"/>
            <a:ext cx="12719685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Пример правила:</a:t>
            </a: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ЕСЛИ температура &gt; 38 и есть кашель, ТО подозрение на ОРВИ, рекомендация – обратиться к врачу.</a:t>
            </a:r>
            <a:endParaRPr lang="en-US" sz="1650" dirty="0"/>
          </a:p>
        </p:txBody>
      </p:sp>
      <p:sp>
        <p:nvSpPr>
          <p:cNvPr id="17" name="Shape 11"/>
          <p:cNvSpPr/>
          <p:nvPr/>
        </p:nvSpPr>
        <p:spPr>
          <a:xfrm>
            <a:off x="793790" y="5740360"/>
            <a:ext cx="30480" cy="829628"/>
          </a:xfrm>
          <a:prstGeom prst="rect">
            <a:avLst/>
          </a:prstGeom>
          <a:solidFill>
            <a:srgbClr val="FFD044"/>
          </a:solidFill>
          <a:ln/>
        </p:spPr>
      </p:sp>
      <p:sp>
        <p:nvSpPr>
          <p:cNvPr id="18" name="Text 12"/>
          <p:cNvSpPr/>
          <p:nvPr/>
        </p:nvSpPr>
        <p:spPr>
          <a:xfrm>
            <a:off x="793790" y="6812399"/>
            <a:ext cx="13042821" cy="697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Python-системах правила и знания хранятся в виде структур данных и функций. В Prolog-системе (файл </a:t>
            </a:r>
            <a:r>
              <a:rPr lang="en-US" sz="16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1.pl</a:t>
            </a: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) знания записаны как факты и правила логического вывода.</a:t>
            </a:r>
            <a:endParaRPr lang="en-US" sz="1650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2A4B24F2-26C5-4A9D-A6CA-462D50C27E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150" y="7772042"/>
            <a:ext cx="27622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451" y="437912"/>
            <a:ext cx="4829770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Механизмы вывода и алгоритмы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57451" y="1109663"/>
            <a:ext cx="2950726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Прямой вывод (Forward Chaining)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557449" y="1759031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От фактов к заключению.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57451" y="2112527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Типичен для правил "ЕСЛИ-ТО".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57451" y="2422923"/>
            <a:ext cx="1493163" cy="18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Алгоритм: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557451" y="2728914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Загрузка исходных фактов.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557450" y="3001805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Поиск правил, условия которых выполняются.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57451" y="3290020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Применение правил, добавление новых фактов.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60806" y="3618192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20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Повторение до исчерпания активных правил.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468553" y="1109663"/>
            <a:ext cx="3286125" cy="223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Обратный вывод (Backward Chaining)</a:t>
            </a:r>
            <a:endParaRPr lang="en-US" sz="1400" dirty="0"/>
          </a:p>
        </p:txBody>
      </p:sp>
      <p:sp>
        <p:nvSpPr>
          <p:cNvPr id="14" name="Text 10"/>
          <p:cNvSpPr/>
          <p:nvPr/>
        </p:nvSpPr>
        <p:spPr>
          <a:xfrm>
            <a:off x="7428785" y="1666644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От гипотезы к проверке условий.</a:t>
            </a:r>
            <a:endParaRPr lang="en-US" dirty="0"/>
          </a:p>
        </p:txBody>
      </p:sp>
      <p:sp>
        <p:nvSpPr>
          <p:cNvPr id="15" name="Text 11"/>
          <p:cNvSpPr/>
          <p:nvPr/>
        </p:nvSpPr>
        <p:spPr>
          <a:xfrm>
            <a:off x="7448669" y="2017039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Типичен для Prolog.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7448669" y="2327435"/>
            <a:ext cx="1493163" cy="186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Алгоритм:</a:t>
            </a:r>
            <a:endParaRPr lang="en-US" dirty="0"/>
          </a:p>
        </p:txBody>
      </p:sp>
      <p:sp>
        <p:nvSpPr>
          <p:cNvPr id="17" name="Text 13"/>
          <p:cNvSpPr/>
          <p:nvPr/>
        </p:nvSpPr>
        <p:spPr>
          <a:xfrm>
            <a:off x="7448669" y="2633426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Выдвижение гипотезы (цели).</a:t>
            </a:r>
            <a:endParaRPr lang="en-US" dirty="0"/>
          </a:p>
        </p:txBody>
      </p:sp>
      <p:sp>
        <p:nvSpPr>
          <p:cNvPr id="18" name="Text 14"/>
          <p:cNvSpPr/>
          <p:nvPr/>
        </p:nvSpPr>
        <p:spPr>
          <a:xfrm>
            <a:off x="7448670" y="2931315"/>
            <a:ext cx="6612016" cy="125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Поиск правил, ведущих к гипотезе.</a:t>
            </a:r>
            <a:endParaRPr lang="en-US" dirty="0"/>
          </a:p>
        </p:txBody>
      </p:sp>
      <p:sp>
        <p:nvSpPr>
          <p:cNvPr id="19" name="Text 15"/>
          <p:cNvSpPr/>
          <p:nvPr/>
        </p:nvSpPr>
        <p:spPr>
          <a:xfrm>
            <a:off x="7448669" y="3241711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Проверка условий этих правил.</a:t>
            </a:r>
            <a:endParaRPr lang="en-US" dirty="0"/>
          </a:p>
        </p:txBody>
      </p:sp>
      <p:sp>
        <p:nvSpPr>
          <p:cNvPr id="20" name="Text 16"/>
          <p:cNvSpPr/>
          <p:nvPr/>
        </p:nvSpPr>
        <p:spPr>
          <a:xfrm>
            <a:off x="7448668" y="3618192"/>
            <a:ext cx="6612017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Рекурсивное доказательство подцелей.</a:t>
            </a:r>
            <a:endParaRPr lang="en-US" dirty="0"/>
          </a:p>
        </p:txBody>
      </p:sp>
      <p:sp>
        <p:nvSpPr>
          <p:cNvPr id="21" name="Text 17"/>
          <p:cNvSpPr/>
          <p:nvPr/>
        </p:nvSpPr>
        <p:spPr>
          <a:xfrm>
            <a:off x="557451" y="8475702"/>
            <a:ext cx="13515499" cy="190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Python-реализациях (triage, tech stack) используется упрощённый прямой вывод; в Prolog-системе механизм вывода предоставляет сам язык Prolog (обратный вывод, унификация).</a:t>
            </a:r>
            <a:endParaRPr lang="en-US" sz="9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E19315A-79CC-4948-AD2B-39626CD4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8150" y="7757522"/>
            <a:ext cx="276225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5208"/>
            <a:ext cx="1050047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Обзор разработанных экспертных систем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761411"/>
            <a:ext cx="1304282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 рамках курсовой работы были реализованы три прототипа экспертных систем, демонстрирующие различные подходы и области применения.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644378"/>
            <a:ext cx="3759637" cy="232362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172075"/>
            <a:ext cx="3027164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expertsystem_STACK.py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93790" y="5628561"/>
            <a:ext cx="4177427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Экспертная система выбора технологического стека на Python.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68" y="2644378"/>
            <a:ext cx="3759756" cy="232362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26368" y="5172075"/>
            <a:ext cx="4177546" cy="668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expertsystem_MEDICALTRIAGE.py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5226368" y="5962650"/>
            <a:ext cx="4177546" cy="987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Экспертная система медицинской сортировки (triage) на Python + </a:t>
            </a:r>
            <a:r>
              <a:rPr lang="en-US" sz="16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knowledge_base.py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9064" y="2644378"/>
            <a:ext cx="3759637" cy="232362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9064" y="5172075"/>
            <a:ext cx="2551748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1.pl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659064" y="5628561"/>
            <a:ext cx="4177427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Экспертная система выбора комнатного растения на Prolog (папка "3. эксп система").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93790" y="7179945"/>
            <a:ext cx="13042821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Для каждой системы также разработаны тестовые файлы: </a:t>
            </a:r>
            <a:r>
              <a:rPr lang="en-US" sz="16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tests_tech_stack.yaml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test_cases.yml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, </a:t>
            </a:r>
            <a:r>
              <a:rPr lang="en-US" sz="160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plant_tests.pl</a:t>
            </a:r>
            <a:r>
              <a:rPr lang="en-US" sz="160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5082"/>
            <a:ext cx="130428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Экспертная система выбора технологического стека (Python)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2518886"/>
            <a:ext cx="76153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Назначение:</a:t>
            </a: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Система помогает подобрать оптимальный стек технологий (язык, фреймворк, база данных и т. п.) для проекта на основе ответов пользователя.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793790" y="3747135"/>
            <a:ext cx="761535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Входные данные:</a:t>
            </a: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тип проекта (web, desktop, mobile), требования к производительности, ограничения по бюджету, срокам, размеру команды.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4856917"/>
            <a:ext cx="761535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Выход:</a:t>
            </a: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 Рекомендуемый стек технологий с кратким пояснением выбора.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57619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Схема работы: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793790" y="6313884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Пользователь отвечает на серию вопросов.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793790" y="6734056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Система сопоставляет ответы с предопределенными правилами.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93790" y="7154227"/>
            <a:ext cx="7615357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000000"/>
                </a:solidFill>
                <a:latin typeface="Nunito Sans" pitchFamily="34" charset="0"/>
                <a:ea typeface="Nunito Sans" pitchFamily="34" charset="-122"/>
                <a:cs typeface="Nunito Sans" pitchFamily="34" charset="-120"/>
              </a:rPr>
              <a:t>Формирует и выводит персональную рекомендацию.</a:t>
            </a:r>
            <a:endParaRPr lang="en-US" sz="16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546" y="2567464"/>
            <a:ext cx="4656415" cy="46564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1686</Words>
  <Application>Microsoft Office PowerPoint</Application>
  <PresentationFormat>Произвольный</PresentationFormat>
  <Paragraphs>230</Paragraphs>
  <Slides>17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4" baseType="lpstr">
      <vt:lpstr>Calibri</vt:lpstr>
      <vt:lpstr>Arial</vt:lpstr>
      <vt:lpstr>Nunito Sans Bold</vt:lpstr>
      <vt:lpstr>Consolas</vt:lpstr>
      <vt:lpstr>Nunito Sans</vt:lpstr>
      <vt:lpstr>Nunito Sans Light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Sosud</dc:creator>
  <cp:lastModifiedBy>Sosud</cp:lastModifiedBy>
  <cp:revision>4</cp:revision>
  <dcterms:created xsi:type="dcterms:W3CDTF">2025-12-04T18:02:38Z</dcterms:created>
  <dcterms:modified xsi:type="dcterms:W3CDTF">2025-12-04T19:22:21Z</dcterms:modified>
</cp:coreProperties>
</file>